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662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30F538-5F31-4085-ACB7-6ACD554D21F0}">
  <a:tblStyle styleId="{6930F538-5F31-4085-ACB7-6ACD554D21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9"/>
  </p:normalViewPr>
  <p:slideViewPr>
    <p:cSldViewPr snapToGrid="0">
      <p:cViewPr varScale="1">
        <p:scale>
          <a:sx n="139" d="100"/>
          <a:sy n="139" d="100"/>
        </p:scale>
        <p:origin x="84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tiff>
</file>

<file path=ppt/media/image11.tiff>
</file>

<file path=ppt/media/image12.tiff>
</file>

<file path=ppt/media/image2.jpg>
</file>

<file path=ppt/media/image3.jp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b1f183088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b1f183088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4b1f183088_1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0a4fca42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0a4fca42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50a4fca42e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d18f31a69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d18f31a69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4d18f31a69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1c60170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1c60170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Victims - Michel and Dhansree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51c601700d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2133ec7e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2133ec7e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52133ec7e0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d18f31a69_3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d18f31a69_3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Arrests - Tanya</a:t>
            </a:r>
            <a:endParaRPr/>
          </a:p>
        </p:txBody>
      </p:sp>
      <p:sp>
        <p:nvSpPr>
          <p:cNvPr id="175" name="Google Shape;175;g4d18f31a69_3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3136197" y="-304560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parator Page">
  <p:cSld name="Separator Pag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0" y="1542060"/>
            <a:ext cx="9144000" cy="205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4" name="Google Shape;24;p3" descr="NWU PPT Wide Opt 5_Separator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8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ster 2">
  <p:cSld name="Master 2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5" descr="NWU PPT Wide Opt 5_Master 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8072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Arial"/>
                <a:ea typeface="Arial"/>
                <a:cs typeface="Arial"/>
                <a:sym typeface="Arial"/>
              </a:defRPr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cap="none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458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 descr="NWU PPT Wide Opt 5_Master 1.jpg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0" y="0"/>
            <a:ext cx="9144000" cy="514807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ctrTitle"/>
          </p:nvPr>
        </p:nvSpPr>
        <p:spPr>
          <a:xfrm>
            <a:off x="914733" y="1074371"/>
            <a:ext cx="8229266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dirty="0">
                <a:latin typeface="Avenir"/>
                <a:ea typeface="Avenir"/>
                <a:cs typeface="Avenir"/>
                <a:sym typeface="Avenir"/>
              </a:rPr>
              <a:t>Who’s the boss?</a:t>
            </a:r>
            <a:endParaRPr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1"/>
          </p:nvPr>
        </p:nvSpPr>
        <p:spPr>
          <a:xfrm>
            <a:off x="914734" y="2176889"/>
            <a:ext cx="8229266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 dirty="0">
                <a:latin typeface="Avenir"/>
                <a:ea typeface="Avenir"/>
                <a:cs typeface="Avenir"/>
                <a:sym typeface="Avenir"/>
              </a:rPr>
              <a:t>Midpoint Review Deck</a:t>
            </a:r>
            <a:endParaRPr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8721047" y="5586465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592076-6D1A-3D4E-99CE-3B14A6DC0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220" y="3829050"/>
            <a:ext cx="1314450" cy="13144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Avenir"/>
                <a:ea typeface="Avenir"/>
                <a:cs typeface="Avenir"/>
                <a:sym typeface="Avenir"/>
              </a:rPr>
              <a:t>Table of Contents</a:t>
            </a:r>
            <a:endParaRPr sz="36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7" name="Google Shape;117;p17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800" y="1174154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9824" y="3054925"/>
            <a:ext cx="914400" cy="914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" name="Google Shape;120;p17"/>
          <p:cNvGrpSpPr/>
          <p:nvPr/>
        </p:nvGrpSpPr>
        <p:grpSpPr>
          <a:xfrm>
            <a:off x="673200" y="1174167"/>
            <a:ext cx="2133600" cy="1498908"/>
            <a:chOff x="368400" y="1174167"/>
            <a:chExt cx="2133600" cy="1498908"/>
          </a:xfrm>
        </p:grpSpPr>
        <p:pic>
          <p:nvPicPr>
            <p:cNvPr id="121" name="Google Shape;121;p1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78000" y="1174167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2" name="Google Shape;122;p17"/>
            <p:cNvSpPr txBox="1"/>
            <p:nvPr/>
          </p:nvSpPr>
          <p:spPr>
            <a:xfrm>
              <a:off x="368400" y="2199375"/>
              <a:ext cx="2133600" cy="47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latin typeface="Avenir"/>
                  <a:ea typeface="Avenir"/>
                  <a:cs typeface="Avenir"/>
                  <a:sym typeface="Avenir"/>
                </a:rPr>
                <a:t>Highlights</a:t>
              </a:r>
              <a:endParaRPr sz="1800" dirty="0"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grpSp>
        <p:nvGrpSpPr>
          <p:cNvPr id="123" name="Google Shape;123;p17"/>
          <p:cNvGrpSpPr/>
          <p:nvPr/>
        </p:nvGrpSpPr>
        <p:grpSpPr>
          <a:xfrm>
            <a:off x="2008224" y="3054938"/>
            <a:ext cx="2133600" cy="1388112"/>
            <a:chOff x="368400" y="3054938"/>
            <a:chExt cx="2133600" cy="1388112"/>
          </a:xfrm>
        </p:grpSpPr>
        <p:pic>
          <p:nvPicPr>
            <p:cNvPr id="124" name="Google Shape;124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978000" y="3054938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5" name="Google Shape;125;p17"/>
            <p:cNvSpPr txBox="1"/>
            <p:nvPr/>
          </p:nvSpPr>
          <p:spPr>
            <a:xfrm>
              <a:off x="368400" y="3969350"/>
              <a:ext cx="2133600" cy="47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latin typeface="Avenir"/>
                  <a:ea typeface="Avenir"/>
                  <a:cs typeface="Avenir"/>
                  <a:sym typeface="Avenir"/>
                </a:rPr>
                <a:t>Lessons Learned</a:t>
              </a:r>
              <a:endParaRPr sz="1800" dirty="0"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126" name="Google Shape;126;p17"/>
          <p:cNvSpPr txBox="1"/>
          <p:nvPr/>
        </p:nvSpPr>
        <p:spPr>
          <a:xfrm>
            <a:off x="3460200" y="2199325"/>
            <a:ext cx="22236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venir"/>
                <a:ea typeface="Avenir"/>
                <a:cs typeface="Avenir"/>
                <a:sym typeface="Avenir"/>
              </a:rPr>
              <a:t>Review Progress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4840224" y="3969350"/>
            <a:ext cx="21336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Avenir"/>
                <a:ea typeface="Avenir"/>
                <a:cs typeface="Avenir"/>
                <a:sym typeface="Avenir"/>
              </a:rPr>
              <a:t>Recommendations</a:t>
            </a:r>
            <a:endParaRPr sz="1800" dirty="0"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128" name="Google Shape;128;p17"/>
          <p:cNvGrpSpPr/>
          <p:nvPr/>
        </p:nvGrpSpPr>
        <p:grpSpPr>
          <a:xfrm>
            <a:off x="6337200" y="1174167"/>
            <a:ext cx="2133600" cy="1498908"/>
            <a:chOff x="6642000" y="1174167"/>
            <a:chExt cx="2133600" cy="1498908"/>
          </a:xfrm>
        </p:grpSpPr>
        <p:pic>
          <p:nvPicPr>
            <p:cNvPr id="129" name="Google Shape;129;p1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251600" y="1174167"/>
              <a:ext cx="914400" cy="914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" name="Google Shape;130;p17"/>
            <p:cNvSpPr txBox="1"/>
            <p:nvPr/>
          </p:nvSpPr>
          <p:spPr>
            <a:xfrm>
              <a:off x="6642000" y="2199375"/>
              <a:ext cx="2133600" cy="47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latin typeface="Avenir"/>
                  <a:ea typeface="Avenir"/>
                  <a:cs typeface="Avenir"/>
                  <a:sym typeface="Avenir"/>
                </a:rPr>
                <a:t>Analysis</a:t>
              </a:r>
              <a:endParaRPr sz="1800" dirty="0"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Avenir"/>
                <a:ea typeface="Avenir"/>
                <a:cs typeface="Avenir"/>
                <a:sym typeface="Avenir"/>
              </a:rPr>
              <a:t>Highlights</a:t>
            </a:r>
            <a:endParaRPr sz="36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0" name="Google Shape;140;p18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5" name="Google Shape;149;p19">
            <a:extLst>
              <a:ext uri="{FF2B5EF4-FFF2-40B4-BE49-F238E27FC236}">
                <a16:creationId xmlns:a16="http://schemas.microsoft.com/office/drawing/2014/main" id="{AF6F1F8D-2030-0C46-958A-06937D6016A1}"/>
              </a:ext>
            </a:extLst>
          </p:cNvPr>
          <p:cNvSpPr txBox="1"/>
          <p:nvPr/>
        </p:nvSpPr>
        <p:spPr>
          <a:xfrm>
            <a:off x="457200" y="965575"/>
            <a:ext cx="8229600" cy="552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US" sz="2400" dirty="0">
                <a:latin typeface="Avenir"/>
                <a:ea typeface="Avenir"/>
                <a:cs typeface="Avenir"/>
                <a:sym typeface="Avenir"/>
              </a:rPr>
              <a:t>Top accomplishments during the sprint:</a:t>
            </a: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endParaRPr lang="en-US" sz="1800" dirty="0">
              <a:latin typeface="Avenir"/>
              <a:ea typeface="Avenir"/>
              <a:cs typeface="Avenir"/>
              <a:sym typeface="Avenir"/>
            </a:endParaRP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endParaRPr sz="18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127B3B-2174-784F-B929-7DF303E6766C}"/>
              </a:ext>
            </a:extLst>
          </p:cNvPr>
          <p:cNvSpPr txBox="1"/>
          <p:nvPr/>
        </p:nvSpPr>
        <p:spPr>
          <a:xfrm>
            <a:off x="1021498" y="1773448"/>
            <a:ext cx="7754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Avenir"/>
                <a:ea typeface="Avenir"/>
                <a:cs typeface="Avenir"/>
                <a:sym typeface="Avenir"/>
              </a:rPr>
              <a:t>Downloaded data, conducted exploratory data analysis, pre-processed text data and created a processed data file for model building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880FFE-F7E9-7C40-B50F-738C8055D689}"/>
              </a:ext>
            </a:extLst>
          </p:cNvPr>
          <p:cNvSpPr txBox="1"/>
          <p:nvPr/>
        </p:nvSpPr>
        <p:spPr>
          <a:xfrm>
            <a:off x="1021498" y="2754267"/>
            <a:ext cx="7754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Avenir"/>
                <a:ea typeface="Avenir"/>
                <a:cs typeface="Avenir"/>
                <a:sym typeface="Avenir"/>
              </a:rPr>
              <a:t>Set up AWS EC2 and RDS instances and S3 buckets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5D85D1-F214-544A-9BC0-B378F7EAB255}"/>
              </a:ext>
            </a:extLst>
          </p:cNvPr>
          <p:cNvSpPr txBox="1"/>
          <p:nvPr/>
        </p:nvSpPr>
        <p:spPr>
          <a:xfrm>
            <a:off x="1021498" y="3458087"/>
            <a:ext cx="7754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Avenir"/>
                <a:ea typeface="Avenir"/>
                <a:cs typeface="Avenir"/>
                <a:sym typeface="Avenir"/>
              </a:rPr>
              <a:t>Wrote scripts for reproducible workflow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Avenir"/>
                <a:ea typeface="Avenir"/>
                <a:cs typeface="Avenir"/>
                <a:sym typeface="Avenir"/>
              </a:rPr>
              <a:t>Review Progress</a:t>
            </a:r>
            <a:endParaRPr sz="36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8" name="Google Shape;148;p19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49" name="Google Shape;149;p19"/>
          <p:cNvSpPr txBox="1"/>
          <p:nvPr/>
        </p:nvSpPr>
        <p:spPr>
          <a:xfrm>
            <a:off x="457200" y="965575"/>
            <a:ext cx="8229600" cy="3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dirty="0">
                <a:latin typeface="Avenir Book" panose="02000503020000020003" pitchFamily="2" charset="0"/>
              </a:rPr>
              <a:t>Epic 1: Data Ingestion &amp; Understanding: </a:t>
            </a:r>
            <a:r>
              <a:rPr lang="en-IN" i="1" dirty="0">
                <a:latin typeface="Avenir Book" panose="02000503020000020003" pitchFamily="2" charset="0"/>
              </a:rPr>
              <a:t>Preparing the data for future use and cleaning to input into model</a:t>
            </a:r>
          </a:p>
          <a:p>
            <a:endParaRPr lang="en-IN" i="1" dirty="0">
              <a:latin typeface="Avenir Book" panose="02000503020000020003" pitchFamily="2" charset="0"/>
            </a:endParaRPr>
          </a:p>
          <a:p>
            <a:r>
              <a:rPr lang="en-IN" dirty="0">
                <a:latin typeface="Avenir Book" panose="02000503020000020003" pitchFamily="2" charset="0"/>
              </a:rPr>
              <a:t>	* Getting the data (0) – Data read from Google Drive and uploaded to public S3 bucket</a:t>
            </a:r>
          </a:p>
          <a:p>
            <a:endParaRPr lang="en-IN" dirty="0">
              <a:latin typeface="Avenir Book" panose="02000503020000020003" pitchFamily="2" charset="0"/>
            </a:endParaRPr>
          </a:p>
          <a:p>
            <a:r>
              <a:rPr lang="en-IN" dirty="0">
                <a:latin typeface="Avenir Book" panose="02000503020000020003" pitchFamily="2" charset="0"/>
              </a:rPr>
              <a:t>	* Uploading the data to RDS (1) – Decided against it. Instead using the RDS to save user </a:t>
            </a:r>
          </a:p>
          <a:p>
            <a:r>
              <a:rPr lang="en-IN" dirty="0">
                <a:latin typeface="Avenir Book" panose="02000503020000020003" pitchFamily="2" charset="0"/>
              </a:rPr>
              <a:t>	   inputs</a:t>
            </a:r>
          </a:p>
          <a:p>
            <a:endParaRPr lang="en-IN" dirty="0">
              <a:latin typeface="Avenir Book" panose="02000503020000020003" pitchFamily="2" charset="0"/>
            </a:endParaRPr>
          </a:p>
          <a:p>
            <a:r>
              <a:rPr lang="en-IN" dirty="0">
                <a:latin typeface="Avenir Book" panose="02000503020000020003" pitchFamily="2" charset="0"/>
              </a:rPr>
              <a:t>	* Data cleaning (2) – Text data had to be pre-processed, stop words had to be removed </a:t>
            </a:r>
          </a:p>
          <a:p>
            <a:r>
              <a:rPr lang="en-IN" dirty="0">
                <a:latin typeface="Avenir Book" panose="02000503020000020003" pitchFamily="2" charset="0"/>
              </a:rPr>
              <a:t>	   using pre-existing English stop words</a:t>
            </a:r>
          </a:p>
          <a:p>
            <a:endParaRPr lang="en-IN" dirty="0">
              <a:latin typeface="Avenir Book" panose="02000503020000020003" pitchFamily="2" charset="0"/>
            </a:endParaRPr>
          </a:p>
          <a:p>
            <a:r>
              <a:rPr lang="en-IN" dirty="0">
                <a:latin typeface="Avenir Book" panose="02000503020000020003" pitchFamily="2" charset="0"/>
              </a:rPr>
              <a:t>	* Exploratory Data Analysis (4) – Analysed Michael and Dwight’s lines from all seasons of </a:t>
            </a:r>
          </a:p>
          <a:p>
            <a:r>
              <a:rPr lang="en-IN" dirty="0">
                <a:latin typeface="Avenir Book" panose="02000503020000020003" pitchFamily="2" charset="0"/>
              </a:rPr>
              <a:t>	   the shows to see if they have any peculiarities in the way they speak</a:t>
            </a:r>
          </a:p>
          <a:p>
            <a:endParaRPr lang="en-IN" dirty="0">
              <a:latin typeface="Avenir Book" panose="02000503020000020003" pitchFamily="2" charset="0"/>
            </a:endParaRPr>
          </a:p>
          <a:p>
            <a:r>
              <a:rPr lang="en-IN" dirty="0">
                <a:latin typeface="Avenir Book" panose="02000503020000020003" pitchFamily="2" charset="0"/>
              </a:rPr>
              <a:t>	* Feature Engineering (8) – In the process of creating scripts but not complete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Avenir"/>
                <a:ea typeface="Avenir"/>
                <a:cs typeface="Avenir"/>
                <a:sym typeface="Avenir"/>
              </a:rPr>
              <a:t>Analysis</a:t>
            </a:r>
            <a:endParaRPr sz="36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7" name="Google Shape;157;p20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6F445A-5E13-7843-861D-EED702C97F2D}"/>
              </a:ext>
            </a:extLst>
          </p:cNvPr>
          <p:cNvSpPr txBox="1"/>
          <p:nvPr/>
        </p:nvSpPr>
        <p:spPr>
          <a:xfrm>
            <a:off x="457200" y="1145675"/>
            <a:ext cx="77541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Avenir"/>
                <a:ea typeface="Avenir"/>
                <a:cs typeface="Avenir"/>
                <a:sym typeface="Avenir"/>
              </a:rPr>
              <a:t>All analysis can be found in the </a:t>
            </a:r>
            <a:r>
              <a:rPr lang="en-US" sz="1200" i="1" dirty="0" err="1">
                <a:latin typeface="Avenir"/>
                <a:ea typeface="Avenir"/>
                <a:cs typeface="Avenir"/>
                <a:sym typeface="Avenir"/>
              </a:rPr>
              <a:t>EDA.ipynb</a:t>
            </a:r>
            <a:r>
              <a:rPr lang="en-US" sz="1200" i="1" dirty="0">
                <a:latin typeface="Avenir"/>
                <a:ea typeface="Avenir"/>
                <a:cs typeface="Avenir"/>
                <a:sym typeface="Avenir"/>
              </a:rPr>
              <a:t>. Below are the highlights: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0A71B1-BED6-B14A-B300-8B36824A39AB}"/>
              </a:ext>
            </a:extLst>
          </p:cNvPr>
          <p:cNvSpPr txBox="1"/>
          <p:nvPr/>
        </p:nvSpPr>
        <p:spPr>
          <a:xfrm>
            <a:off x="457200" y="1574153"/>
            <a:ext cx="3959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Avenir"/>
                <a:ea typeface="Avenir"/>
                <a:cs typeface="Avenir"/>
                <a:sym typeface="Avenir"/>
              </a:rPr>
              <a:t>Michael vs Dwight (number of lines):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649D4B-8FD9-6E45-85E8-30CB83955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626" y="2065772"/>
            <a:ext cx="2476500" cy="1866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7EA524-12A5-564A-90C0-12CFB09951CE}"/>
              </a:ext>
            </a:extLst>
          </p:cNvPr>
          <p:cNvSpPr txBox="1"/>
          <p:nvPr/>
        </p:nvSpPr>
        <p:spPr>
          <a:xfrm>
            <a:off x="708661" y="3997825"/>
            <a:ext cx="3456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venir"/>
                <a:ea typeface="Avenir"/>
                <a:cs typeface="Avenir"/>
                <a:sym typeface="Avenir"/>
              </a:rPr>
              <a:t>Despite being on the show for more seasons, Dwight has fewer lines that Michael.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6844EF-221D-CD46-97F9-0063A349FBA9}"/>
              </a:ext>
            </a:extLst>
          </p:cNvPr>
          <p:cNvSpPr txBox="1"/>
          <p:nvPr/>
        </p:nvSpPr>
        <p:spPr>
          <a:xfrm>
            <a:off x="4727448" y="1575141"/>
            <a:ext cx="3959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Avenir"/>
                <a:ea typeface="Avenir"/>
                <a:cs typeface="Avenir"/>
                <a:sym typeface="Avenir"/>
              </a:rPr>
              <a:t>Michael vs Dwight (common words):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67767A-1407-1241-B13F-71E5DAAE4B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448" y="2071106"/>
            <a:ext cx="1625600" cy="1600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37DCD47-AEC6-3647-BCB1-85BA73A375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6010" y="2071106"/>
            <a:ext cx="1625600" cy="16002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32F3B8F-D274-224B-8FC8-EA9439087BAD}"/>
              </a:ext>
            </a:extLst>
          </p:cNvPr>
          <p:cNvSpPr txBox="1"/>
          <p:nvPr/>
        </p:nvSpPr>
        <p:spPr>
          <a:xfrm>
            <a:off x="4978911" y="4014631"/>
            <a:ext cx="3456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venir"/>
                <a:ea typeface="Avenir"/>
                <a:cs typeface="Avenir"/>
                <a:sym typeface="Avenir"/>
              </a:rPr>
              <a:t>The above word clouds display the top 30 words spoken by Michael (left) and Dwight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Avenir"/>
                <a:ea typeface="Avenir"/>
                <a:cs typeface="Avenir"/>
                <a:sym typeface="Avenir"/>
              </a:rPr>
              <a:t>Lessons Learned</a:t>
            </a:r>
            <a:endParaRPr sz="36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5" name="Google Shape;165;p21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66" name="Google Shape;166;p21"/>
          <p:cNvSpPr txBox="1"/>
          <p:nvPr/>
        </p:nvSpPr>
        <p:spPr>
          <a:xfrm>
            <a:off x="488600" y="1021600"/>
            <a:ext cx="8146200" cy="3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1"/>
          <p:cNvSpPr txBox="1"/>
          <p:nvPr/>
        </p:nvSpPr>
        <p:spPr>
          <a:xfrm>
            <a:off x="977175" y="1323625"/>
            <a:ext cx="51168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1"/>
          <p:cNvSpPr txBox="1"/>
          <p:nvPr/>
        </p:nvSpPr>
        <p:spPr>
          <a:xfrm>
            <a:off x="550774" y="1101550"/>
            <a:ext cx="8008009" cy="3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venir"/>
              <a:buAutoNum type="arabicPeriod"/>
            </a:pPr>
            <a:r>
              <a:rPr lang="en-US" dirty="0">
                <a:latin typeface="Avenir"/>
                <a:ea typeface="Avenir"/>
                <a:cs typeface="Avenir"/>
                <a:sym typeface="Avenir"/>
              </a:rPr>
              <a:t>Number of observations for this dataset is limited, especially after we cut it down to only using Michael and Dwight’s lines. A one-time trained model would be all we could do with this dataset</a:t>
            </a: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venir"/>
              <a:buAutoNum type="arabicPeriod"/>
            </a:pPr>
            <a:endParaRPr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venir"/>
              <a:buAutoNum type="arabicPeriod"/>
            </a:pPr>
            <a:r>
              <a:rPr lang="en-US" dirty="0">
                <a:latin typeface="Avenir"/>
                <a:ea typeface="Avenir"/>
                <a:cs typeface="Avenir"/>
                <a:sym typeface="Avenir"/>
              </a:rPr>
              <a:t>Several pre-existing text analysis packages are limited. For example, when using the </a:t>
            </a:r>
            <a:r>
              <a:rPr lang="en-US" dirty="0" err="1">
                <a:latin typeface="Avenir"/>
                <a:ea typeface="Avenir"/>
                <a:cs typeface="Avenir"/>
                <a:sym typeface="Avenir"/>
              </a:rPr>
              <a:t>nltk</a:t>
            </a:r>
            <a:r>
              <a:rPr lang="en-US" dirty="0">
                <a:latin typeface="Avenir"/>
                <a:ea typeface="Avenir"/>
                <a:cs typeface="Avenir"/>
                <a:sym typeface="Avenir"/>
              </a:rPr>
              <a:t> stop words list, I found that a lot of common English words weren’t included in the list. I ended up adding a few other common words</a:t>
            </a: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venir"/>
              <a:buAutoNum type="arabicPeriod"/>
            </a:pPr>
            <a:endParaRPr lang="en-US" dirty="0">
              <a:latin typeface="Avenir"/>
              <a:sym typeface="Avenir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venir"/>
              <a:buAutoNum type="arabicPeriod"/>
            </a:pPr>
            <a:r>
              <a:rPr lang="en-US" dirty="0">
                <a:latin typeface="Avenir"/>
                <a:sym typeface="Avenir"/>
              </a:rPr>
              <a:t>In terms of creating a reproducible workflow, I learned the importance of configurations. For example, saving a file to your local system vs an S3 bucket would require very different configurations that could be passed very differently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Avenir"/>
                <a:ea typeface="Avenir"/>
                <a:cs typeface="Avenir"/>
                <a:sym typeface="Avenir"/>
              </a:rPr>
              <a:t>Recommendations</a:t>
            </a:r>
            <a:endParaRPr sz="36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8" name="Google Shape;178;p22"/>
          <p:cNvSpPr txBox="1">
            <a:spLocks noGrp="1"/>
          </p:cNvSpPr>
          <p:nvPr>
            <p:ph type="sldNum" idx="12"/>
          </p:nvPr>
        </p:nvSpPr>
        <p:spPr>
          <a:xfrm>
            <a:off x="6642010" y="4767263"/>
            <a:ext cx="2133600" cy="273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body" idx="1"/>
          </p:nvPr>
        </p:nvSpPr>
        <p:spPr>
          <a:xfrm>
            <a:off x="457200" y="1015126"/>
            <a:ext cx="8229600" cy="3394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27000" lvl="0" indent="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600"/>
              <a:buNone/>
            </a:pPr>
            <a:r>
              <a:rPr lang="en-US" sz="1400" dirty="0">
                <a:latin typeface="Avenir"/>
                <a:ea typeface="Avenir"/>
                <a:cs typeface="Avenir"/>
                <a:sym typeface="Avenir"/>
              </a:rPr>
              <a:t>The next sprint will primarily focus on model building and creating an interface for the user to interact with</a:t>
            </a:r>
          </a:p>
          <a:p>
            <a:pPr marL="298450" indent="-171450">
              <a:lnSpc>
                <a:spcPct val="115000"/>
              </a:lnSpc>
              <a:buSzPts val="1600"/>
            </a:pPr>
            <a:r>
              <a:rPr lang="en-IN" sz="1200" dirty="0">
                <a:latin typeface="Avenir Book" panose="02000503020000020003" pitchFamily="2" charset="0"/>
              </a:rPr>
              <a:t>Model Building. Generate initial models (8)</a:t>
            </a:r>
          </a:p>
          <a:p>
            <a:pPr marL="298450" indent="-171450">
              <a:lnSpc>
                <a:spcPct val="115000"/>
              </a:lnSpc>
              <a:buSzPts val="1600"/>
            </a:pPr>
            <a:r>
              <a:rPr lang="en-IN" sz="1200" dirty="0">
                <a:latin typeface="Avenir Book" panose="02000503020000020003" pitchFamily="2" charset="0"/>
              </a:rPr>
              <a:t>Model Building. Evaluate model (1)</a:t>
            </a:r>
          </a:p>
          <a:p>
            <a:pPr marL="298450" indent="-171450">
              <a:lnSpc>
                <a:spcPct val="115000"/>
              </a:lnSpc>
              <a:buSzPts val="1600"/>
            </a:pPr>
            <a:r>
              <a:rPr lang="en-IN" sz="1200" dirty="0">
                <a:latin typeface="Avenir Book" panose="02000503020000020003" pitchFamily="2" charset="0"/>
              </a:rPr>
              <a:t>Model Building. Create model </a:t>
            </a:r>
            <a:r>
              <a:rPr lang="en-IN" sz="1200" dirty="0" err="1">
                <a:latin typeface="Avenir Book" panose="02000503020000020003" pitchFamily="2" charset="0"/>
              </a:rPr>
              <a:t>pkl</a:t>
            </a:r>
            <a:r>
              <a:rPr lang="en-IN" sz="1200" dirty="0">
                <a:latin typeface="Avenir Book" panose="02000503020000020003" pitchFamily="2" charset="0"/>
              </a:rPr>
              <a:t> (1)</a:t>
            </a:r>
          </a:p>
          <a:p>
            <a:pPr marL="298450" indent="-171450">
              <a:lnSpc>
                <a:spcPct val="115000"/>
              </a:lnSpc>
              <a:buSzPts val="1600"/>
            </a:pPr>
            <a:r>
              <a:rPr lang="en-IN" sz="1200" dirty="0">
                <a:latin typeface="Avenir Book" panose="02000503020000020003" pitchFamily="2" charset="0"/>
              </a:rPr>
              <a:t>Application. Build prediction pipeline (4)</a:t>
            </a:r>
          </a:p>
          <a:p>
            <a:pPr marL="298450" indent="-171450">
              <a:lnSpc>
                <a:spcPct val="115000"/>
              </a:lnSpc>
              <a:buSzPts val="1600"/>
            </a:pPr>
            <a:r>
              <a:rPr lang="en-IN" sz="1200" dirty="0">
                <a:latin typeface="Avenir Book" panose="02000503020000020003" pitchFamily="2" charset="0"/>
              </a:rPr>
              <a:t>Application. Deploy on EC2 instance (8)</a:t>
            </a:r>
          </a:p>
          <a:p>
            <a:pPr marL="298450" indent="-171450">
              <a:lnSpc>
                <a:spcPct val="115000"/>
              </a:lnSpc>
              <a:buSzPts val="1600"/>
            </a:pPr>
            <a:r>
              <a:rPr lang="en-IN" sz="1200" dirty="0">
                <a:latin typeface="Avenir Book" panose="02000503020000020003" pitchFamily="2" charset="0"/>
              </a:rPr>
              <a:t>Application. Build front-end (4)</a:t>
            </a:r>
          </a:p>
          <a:p>
            <a:pPr marL="298450" indent="-171450">
              <a:lnSpc>
                <a:spcPct val="115000"/>
              </a:lnSpc>
              <a:buSzPts val="1600"/>
            </a:pPr>
            <a:r>
              <a:rPr lang="en-IN" sz="1200" dirty="0">
                <a:latin typeface="Avenir Book" panose="02000503020000020003" pitchFamily="2" charset="0"/>
              </a:rPr>
              <a:t>Application. Create test cases (2)</a:t>
            </a:r>
          </a:p>
          <a:p>
            <a:pPr marL="298450" indent="-171450">
              <a:lnSpc>
                <a:spcPct val="115000"/>
              </a:lnSpc>
              <a:buSzPts val="1600"/>
            </a:pPr>
            <a:r>
              <a:rPr lang="en-IN" sz="1200" dirty="0">
                <a:latin typeface="Avenir Book" panose="02000503020000020003" pitchFamily="2" charset="0"/>
              </a:rPr>
              <a:t>Application. Evaluate user inputs (2)</a:t>
            </a:r>
          </a:p>
          <a:p>
            <a:pPr marL="298450" indent="-171450">
              <a:lnSpc>
                <a:spcPct val="115000"/>
              </a:lnSpc>
              <a:buSzPts val="1600"/>
            </a:pPr>
            <a:r>
              <a:rPr lang="en-IN" sz="1200" dirty="0">
                <a:latin typeface="Avenir Book" panose="02000503020000020003" pitchFamily="2" charset="0"/>
              </a:rPr>
              <a:t>Application. Log user input and errors (2)</a:t>
            </a:r>
            <a:br>
              <a:rPr lang="en-IN" sz="1200" dirty="0"/>
            </a:br>
            <a:endParaRPr lang="en-US" sz="1200" dirty="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1600"/>
              <a:buFont typeface="Avenir"/>
              <a:buAutoNum type="arabicPeriod"/>
            </a:pPr>
            <a:endParaRPr sz="1200" dirty="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371</Words>
  <Application>Microsoft Macintosh PowerPoint</Application>
  <PresentationFormat>On-screen Show (16:9)</PresentationFormat>
  <Paragraphs>66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</vt:lpstr>
      <vt:lpstr>Avenir Book</vt:lpstr>
      <vt:lpstr>Calibri</vt:lpstr>
      <vt:lpstr>Office Theme</vt:lpstr>
      <vt:lpstr>Who’s the boss?</vt:lpstr>
      <vt:lpstr>Table of Contents</vt:lpstr>
      <vt:lpstr>Highlights</vt:lpstr>
      <vt:lpstr>Review Progress</vt:lpstr>
      <vt:lpstr>Analysis</vt:lpstr>
      <vt:lpstr>Lessons Learned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Who’s the boss?</dc:title>
  <cp:lastModifiedBy>Dhansree Suraj</cp:lastModifiedBy>
  <cp:revision>9</cp:revision>
  <dcterms:modified xsi:type="dcterms:W3CDTF">2019-05-15T23:34:26Z</dcterms:modified>
</cp:coreProperties>
</file>